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docProps/core.xml" ContentType="application/vnd.openxmlformats-package.core-properties+xml"/>
  <Override PartName="/ppt/slides/slide14.xml" ContentType="application/vnd.openxmlformats-officedocument.presentationml.slide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Masters/slideMaster2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theme/theme3.xml" ContentType="application/vnd.openxmlformats-officedocument.theme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58" r:id="rId1"/>
    <p:sldMasterId id="2147483807" r:id="rId2"/>
  </p:sldMasterIdLst>
  <p:notesMasterIdLst>
    <p:notesMasterId r:id="rId27"/>
  </p:notesMasterIdLst>
  <p:sldIdLst>
    <p:sldId id="275" r:id="rId3"/>
    <p:sldId id="286" r:id="rId4"/>
    <p:sldId id="307" r:id="rId5"/>
    <p:sldId id="308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285" r:id="rId26"/>
  </p:sldIdLst>
  <p:sldSz cx="24853900" cy="13971588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900" kern="1200">
        <a:solidFill>
          <a:srgbClr val="000000"/>
        </a:solidFill>
        <a:latin typeface="Myriad Pro" charset="0"/>
        <a:ea typeface="ヒラギノ角ゴ ProN W3" charset="0"/>
        <a:cs typeface="ヒラギノ角ゴ ProN W3" charset="0"/>
        <a:sym typeface="Myriad Pro" charset="0"/>
      </a:defRPr>
    </a:lvl1pPr>
    <a:lvl2pPr marL="465887" algn="l" rtl="0" fontAlgn="base">
      <a:spcBef>
        <a:spcPct val="0"/>
      </a:spcBef>
      <a:spcAft>
        <a:spcPct val="0"/>
      </a:spcAft>
      <a:defRPr sz="2900" kern="1200">
        <a:solidFill>
          <a:srgbClr val="000000"/>
        </a:solidFill>
        <a:latin typeface="Myriad Pro" charset="0"/>
        <a:ea typeface="ヒラギノ角ゴ ProN W3" charset="0"/>
        <a:cs typeface="ヒラギノ角ゴ ProN W3" charset="0"/>
        <a:sym typeface="Myriad Pro" charset="0"/>
      </a:defRPr>
    </a:lvl2pPr>
    <a:lvl3pPr marL="931774" algn="l" rtl="0" fontAlgn="base">
      <a:spcBef>
        <a:spcPct val="0"/>
      </a:spcBef>
      <a:spcAft>
        <a:spcPct val="0"/>
      </a:spcAft>
      <a:defRPr sz="2900" kern="1200">
        <a:solidFill>
          <a:srgbClr val="000000"/>
        </a:solidFill>
        <a:latin typeface="Myriad Pro" charset="0"/>
        <a:ea typeface="ヒラギノ角ゴ ProN W3" charset="0"/>
        <a:cs typeface="ヒラギノ角ゴ ProN W3" charset="0"/>
        <a:sym typeface="Myriad Pro" charset="0"/>
      </a:defRPr>
    </a:lvl3pPr>
    <a:lvl4pPr marL="1397660" algn="l" rtl="0" fontAlgn="base">
      <a:spcBef>
        <a:spcPct val="0"/>
      </a:spcBef>
      <a:spcAft>
        <a:spcPct val="0"/>
      </a:spcAft>
      <a:defRPr sz="2900" kern="1200">
        <a:solidFill>
          <a:srgbClr val="000000"/>
        </a:solidFill>
        <a:latin typeface="Myriad Pro" charset="0"/>
        <a:ea typeface="ヒラギノ角ゴ ProN W3" charset="0"/>
        <a:cs typeface="ヒラギノ角ゴ ProN W3" charset="0"/>
        <a:sym typeface="Myriad Pro" charset="0"/>
      </a:defRPr>
    </a:lvl4pPr>
    <a:lvl5pPr marL="1863547" algn="l" rtl="0" fontAlgn="base">
      <a:spcBef>
        <a:spcPct val="0"/>
      </a:spcBef>
      <a:spcAft>
        <a:spcPct val="0"/>
      </a:spcAft>
      <a:defRPr sz="2900" kern="1200">
        <a:solidFill>
          <a:srgbClr val="000000"/>
        </a:solidFill>
        <a:latin typeface="Myriad Pro" charset="0"/>
        <a:ea typeface="ヒラギノ角ゴ ProN W3" charset="0"/>
        <a:cs typeface="ヒラギノ角ゴ ProN W3" charset="0"/>
        <a:sym typeface="Myriad Pro" charset="0"/>
      </a:defRPr>
    </a:lvl5pPr>
    <a:lvl6pPr marL="2329434" algn="l" defTabSz="465887" rtl="0" eaLnBrk="1" latinLnBrk="0" hangingPunct="1">
      <a:defRPr sz="2900" kern="1200">
        <a:solidFill>
          <a:srgbClr val="000000"/>
        </a:solidFill>
        <a:latin typeface="Myriad Pro" charset="0"/>
        <a:ea typeface="ヒラギノ角ゴ ProN W3" charset="0"/>
        <a:cs typeface="ヒラギノ角ゴ ProN W3" charset="0"/>
        <a:sym typeface="Myriad Pro" charset="0"/>
      </a:defRPr>
    </a:lvl6pPr>
    <a:lvl7pPr marL="2795321" algn="l" defTabSz="465887" rtl="0" eaLnBrk="1" latinLnBrk="0" hangingPunct="1">
      <a:defRPr sz="2900" kern="1200">
        <a:solidFill>
          <a:srgbClr val="000000"/>
        </a:solidFill>
        <a:latin typeface="Myriad Pro" charset="0"/>
        <a:ea typeface="ヒラギノ角ゴ ProN W3" charset="0"/>
        <a:cs typeface="ヒラギノ角ゴ ProN W3" charset="0"/>
        <a:sym typeface="Myriad Pro" charset="0"/>
      </a:defRPr>
    </a:lvl7pPr>
    <a:lvl8pPr marL="3261208" algn="l" defTabSz="465887" rtl="0" eaLnBrk="1" latinLnBrk="0" hangingPunct="1">
      <a:defRPr sz="2900" kern="1200">
        <a:solidFill>
          <a:srgbClr val="000000"/>
        </a:solidFill>
        <a:latin typeface="Myriad Pro" charset="0"/>
        <a:ea typeface="ヒラギノ角ゴ ProN W3" charset="0"/>
        <a:cs typeface="ヒラギノ角ゴ ProN W3" charset="0"/>
        <a:sym typeface="Myriad Pro" charset="0"/>
      </a:defRPr>
    </a:lvl8pPr>
    <a:lvl9pPr marL="3727094" algn="l" defTabSz="465887" rtl="0" eaLnBrk="1" latinLnBrk="0" hangingPunct="1">
      <a:defRPr sz="2900" kern="1200">
        <a:solidFill>
          <a:srgbClr val="000000"/>
        </a:solidFill>
        <a:latin typeface="Myriad Pro" charset="0"/>
        <a:ea typeface="ヒラギノ角ゴ ProN W3" charset="0"/>
        <a:cs typeface="ヒラギノ角ゴ ProN W3" charset="0"/>
        <a:sym typeface="Myriad Pro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CCFFCD"/>
    <a:srgbClr val="CFCFEF"/>
    <a:srgbClr val="CEE1EF"/>
    <a:srgbClr val="45BADB"/>
    <a:srgbClr val="72AC31"/>
    <a:srgbClr val="CD68A7"/>
    <a:srgbClr val="1CA4DD"/>
    <a:srgbClr val="1587D0"/>
    <a:srgbClr val="000000"/>
    <a:srgbClr val="5AD6FB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 showComments="0">
  <p:normalViewPr>
    <p:restoredLeft sz="15638" autoAdjust="0"/>
    <p:restoredTop sz="94638" autoAdjust="0"/>
  </p:normalViewPr>
  <p:slideViewPr>
    <p:cSldViewPr>
      <p:cViewPr varScale="1">
        <p:scale>
          <a:sx n="58" d="100"/>
          <a:sy n="58" d="100"/>
        </p:scale>
        <p:origin x="-176" y="-104"/>
      </p:cViewPr>
      <p:guideLst>
        <p:guide orient="horz" pos="4401"/>
        <p:guide pos="78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79413" y="685800"/>
            <a:ext cx="609917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44034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1"/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283521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Myriad Pro" charset="0"/>
        <a:ea typeface="ＭＳ Ｐゴシック" charset="0"/>
        <a:cs typeface="+mn-cs"/>
      </a:defRPr>
    </a:lvl1pPr>
    <a:lvl2pPr marL="465887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Myriad Pro" charset="0"/>
        <a:ea typeface="ＭＳ Ｐゴシック" charset="0"/>
        <a:cs typeface="+mn-cs"/>
      </a:defRPr>
    </a:lvl2pPr>
    <a:lvl3pPr marL="931774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Myriad Pro" charset="0"/>
        <a:ea typeface="ＭＳ Ｐゴシック" charset="0"/>
        <a:cs typeface="+mn-cs"/>
      </a:defRPr>
    </a:lvl3pPr>
    <a:lvl4pPr marL="139766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Myriad Pro" charset="0"/>
        <a:ea typeface="ＭＳ Ｐゴシック" charset="0"/>
        <a:cs typeface="+mn-cs"/>
      </a:defRPr>
    </a:lvl4pPr>
    <a:lvl5pPr marL="1863547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Myriad Pro" charset="0"/>
        <a:ea typeface="ＭＳ Ｐゴシック" charset="0"/>
        <a:cs typeface="+mn-cs"/>
      </a:defRPr>
    </a:lvl5pPr>
    <a:lvl6pPr marL="2329434" algn="l" defTabSz="465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5321" algn="l" defTabSz="465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1208" algn="l" defTabSz="465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27094" algn="l" defTabSz="465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1011557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VID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-69850" y="-24606"/>
            <a:ext cx="24991319" cy="14054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840" y="5461794"/>
            <a:ext cx="22368510" cy="1862878"/>
          </a:xfrm>
        </p:spPr>
        <p:txBody>
          <a:bodyPr/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4988545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698" y="560319"/>
            <a:ext cx="22368510" cy="2328598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2698" y="3260040"/>
            <a:ext cx="22368510" cy="9219792"/>
          </a:xfrm>
          <a:prstGeom prst="rect">
            <a:avLst/>
          </a:prstGeom>
        </p:spPr>
        <p:txBody>
          <a:bodyPr vert="horz" lIns="139729" tIns="69864" rIns="139729" bIns="6986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3725" y="4340225"/>
            <a:ext cx="21126450" cy="29956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4284489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4"/>
          <p:cNvGrpSpPr/>
          <p:nvPr userDrawn="1"/>
        </p:nvGrpSpPr>
        <p:grpSpPr>
          <a:xfrm>
            <a:off x="0" y="0"/>
            <a:ext cx="24853900" cy="2173358"/>
            <a:chOff x="0" y="0"/>
            <a:chExt cx="9144000" cy="1066800"/>
          </a:xfrm>
        </p:grpSpPr>
        <p:sp>
          <p:nvSpPr>
            <p:cNvPr id="12" name="Rectangle 11"/>
            <p:cNvSpPr/>
            <p:nvPr userDrawn="1"/>
          </p:nvSpPr>
          <p:spPr>
            <a:xfrm>
              <a:off x="0" y="0"/>
              <a:ext cx="6515100" cy="1066800"/>
            </a:xfrm>
            <a:prstGeom prst="rect">
              <a:avLst/>
            </a:prstGeom>
            <a:solidFill>
              <a:srgbClr val="ACD1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390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9" name="Picture 8" descr="Cloud - Green-plain-corner1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7519362" y="0"/>
              <a:ext cx="1624638" cy="731544"/>
            </a:xfrm>
            <a:prstGeom prst="rect">
              <a:avLst/>
            </a:prstGeom>
          </p:spPr>
        </p:pic>
        <p:pic>
          <p:nvPicPr>
            <p:cNvPr id="14" name="Picture 13" descr="Cloud - Green-plain-corner2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8476642" y="0"/>
              <a:ext cx="667358" cy="847111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6477000" y="0"/>
              <a:ext cx="2667000" cy="1066800"/>
            </a:xfrm>
            <a:prstGeom prst="rect">
              <a:avLst/>
            </a:prstGeom>
            <a:gradFill flip="none" rotWithShape="1">
              <a:gsLst>
                <a:gs pos="0">
                  <a:srgbClr val="ACD14F"/>
                </a:gs>
                <a:gs pos="100000">
                  <a:srgbClr val="AED036">
                    <a:alpha val="5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390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811" y="0"/>
            <a:ext cx="23404089" cy="2173358"/>
          </a:xfrm>
        </p:spPr>
        <p:txBody>
          <a:bodyPr>
            <a:normAutofit/>
          </a:bodyPr>
          <a:lstStyle>
            <a:lvl1pPr algn="l">
              <a:defRPr sz="7800" b="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5579" y="2794318"/>
            <a:ext cx="22368510" cy="9003912"/>
          </a:xfrm>
          <a:prstGeom prst="rect">
            <a:avLst/>
          </a:prstGeom>
        </p:spPr>
        <p:txBody>
          <a:bodyPr lIns="221852" tIns="110926" rIns="221852" bIns="110926"/>
          <a:lstStyle>
            <a:lvl1pPr>
              <a:buClr>
                <a:schemeClr val="tx2">
                  <a:lumMod val="40000"/>
                  <a:lumOff val="60000"/>
                </a:schemeClr>
              </a:buClr>
              <a:buFont typeface="Webdings" pitchFamily="18" charset="2"/>
              <a:buChar char=""/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/>
            </a:lvl2pPr>
            <a:lvl3pPr>
              <a:buClr>
                <a:schemeClr val="tx1">
                  <a:lumMod val="50000"/>
                  <a:lumOff val="50000"/>
                </a:schemeClr>
              </a:buClr>
              <a:buFont typeface="Webdings" pitchFamily="18" charset="2"/>
              <a:buChar char=""/>
              <a:defRPr/>
            </a:lvl3pPr>
            <a:lvl4pPr>
              <a:buClr>
                <a:schemeClr val="tx2"/>
              </a:buClr>
              <a:buFont typeface="Webdings" pitchFamily="18" charset="2"/>
              <a:buChar char=""/>
              <a:defRPr/>
            </a:lvl4pPr>
            <a:lvl5pPr>
              <a:buClr>
                <a:schemeClr val="tx2"/>
              </a:buClr>
              <a:buFont typeface="Webdings" pitchFamily="18" charset="2"/>
              <a:buChar char="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0" y="13227731"/>
            <a:ext cx="24853900" cy="743858"/>
          </a:xfrm>
          <a:prstGeom prst="rect">
            <a:avLst/>
          </a:prstGeom>
        </p:spPr>
        <p:txBody>
          <a:bodyPr lIns="221852" tIns="110926" rIns="221852" bIns="110926" anchor="ctr">
            <a:prstTxWarp prst="textNoShape">
              <a:avLst/>
            </a:prstTxWarp>
          </a:bodyPr>
          <a:lstStyle/>
          <a:p>
            <a:pPr algn="ctr" defTabSz="1109259">
              <a:defRPr/>
            </a:pPr>
            <a:fld id="{EB5C159F-2D56-A843-836F-284CD1099998}" type="slidenum">
              <a:rPr lang="en-US" sz="2900">
                <a:solidFill>
                  <a:srgbClr val="898989"/>
                </a:solidFill>
                <a:latin typeface="Calibri" charset="0"/>
              </a:rPr>
              <a:pPr algn="ctr" defTabSz="1109259">
                <a:defRPr/>
              </a:pPr>
              <a:t>‹#›</a:t>
            </a:fld>
            <a:endParaRPr lang="en-US" sz="2900" dirty="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6" name="Picture 15" descr="modelmetrics-centered-dark gray-with cloud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9168062" y="12853861"/>
            <a:ext cx="5620798" cy="1117727"/>
          </a:xfrm>
          <a:prstGeom prst="rect">
            <a:avLst/>
          </a:prstGeom>
        </p:spPr>
      </p:pic>
      <p:pic>
        <p:nvPicPr>
          <p:cNvPr id="17" name="Picture 7" descr="sfdc_lockup_cmyk_white_v6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" y="12108710"/>
            <a:ext cx="3248144" cy="18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 userDrawn="1"/>
        </p:nvGrpSpPr>
        <p:grpSpPr>
          <a:xfrm>
            <a:off x="0" y="0"/>
            <a:ext cx="24853900" cy="2173358"/>
            <a:chOff x="0" y="0"/>
            <a:chExt cx="9144000" cy="1066800"/>
          </a:xfrm>
        </p:grpSpPr>
        <p:sp>
          <p:nvSpPr>
            <p:cNvPr id="12" name="Rectangle 11"/>
            <p:cNvSpPr/>
            <p:nvPr userDrawn="1"/>
          </p:nvSpPr>
          <p:spPr>
            <a:xfrm>
              <a:off x="0" y="0"/>
              <a:ext cx="6515100" cy="1066800"/>
            </a:xfrm>
            <a:prstGeom prst="rect">
              <a:avLst/>
            </a:prstGeom>
            <a:solidFill>
              <a:srgbClr val="ACD1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390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13" name="Picture 12" descr="Cloud - Green-plain-corner1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7519362" y="0"/>
              <a:ext cx="1624638" cy="731544"/>
            </a:xfrm>
            <a:prstGeom prst="rect">
              <a:avLst/>
            </a:prstGeom>
          </p:spPr>
        </p:pic>
        <p:pic>
          <p:nvPicPr>
            <p:cNvPr id="14" name="Picture 13" descr="Cloud - Green-plain-corner2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8476642" y="0"/>
              <a:ext cx="667358" cy="847111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6477000" y="0"/>
              <a:ext cx="2667000" cy="1066800"/>
            </a:xfrm>
            <a:prstGeom prst="rect">
              <a:avLst/>
            </a:prstGeom>
            <a:gradFill flip="none" rotWithShape="1">
              <a:gsLst>
                <a:gs pos="0">
                  <a:srgbClr val="ACD14F"/>
                </a:gs>
                <a:gs pos="100000">
                  <a:srgbClr val="AED036">
                    <a:alpha val="5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390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0" y="13227731"/>
            <a:ext cx="24853900" cy="743858"/>
          </a:xfrm>
          <a:prstGeom prst="rect">
            <a:avLst/>
          </a:prstGeom>
        </p:spPr>
        <p:txBody>
          <a:bodyPr lIns="221852" tIns="110926" rIns="221852" bIns="110926" anchor="ctr">
            <a:prstTxWarp prst="textNoShape">
              <a:avLst/>
            </a:prstTxWarp>
          </a:bodyPr>
          <a:lstStyle/>
          <a:p>
            <a:pPr algn="ctr" defTabSz="1109259">
              <a:defRPr/>
            </a:pPr>
            <a:fld id="{EB5C159F-2D56-A843-836F-284CD1099998}" type="slidenum">
              <a:rPr lang="en-US" sz="2900">
                <a:solidFill>
                  <a:srgbClr val="898989"/>
                </a:solidFill>
                <a:latin typeface="Calibri" charset="0"/>
              </a:rPr>
              <a:pPr algn="ctr" defTabSz="1109259">
                <a:defRPr/>
              </a:pPr>
              <a:t>‹#›</a:t>
            </a:fld>
            <a:endParaRPr lang="en-US" sz="2900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811" y="0"/>
            <a:ext cx="23404089" cy="2173358"/>
          </a:xfrm>
        </p:spPr>
        <p:txBody>
          <a:bodyPr>
            <a:normAutofit/>
          </a:bodyPr>
          <a:lstStyle>
            <a:lvl1pPr algn="l">
              <a:defRPr sz="7800" b="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5579" y="2794318"/>
            <a:ext cx="22368510" cy="9003912"/>
          </a:xfrm>
          <a:prstGeom prst="rect">
            <a:avLst/>
          </a:prstGeom>
        </p:spPr>
        <p:txBody>
          <a:bodyPr lIns="221852" tIns="110926" rIns="221852" bIns="110926"/>
          <a:lstStyle>
            <a:lvl1pPr>
              <a:buClr>
                <a:schemeClr val="tx2">
                  <a:lumMod val="40000"/>
                  <a:lumOff val="60000"/>
                </a:schemeClr>
              </a:buClr>
              <a:buFont typeface="Webdings" pitchFamily="18" charset="2"/>
              <a:buChar char=""/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/>
            </a:lvl2pPr>
            <a:lvl3pPr>
              <a:buClr>
                <a:schemeClr val="tx1">
                  <a:lumMod val="50000"/>
                  <a:lumOff val="50000"/>
                </a:schemeClr>
              </a:buClr>
              <a:buFont typeface="Webdings" pitchFamily="18" charset="2"/>
              <a:buChar char=""/>
              <a:defRPr/>
            </a:lvl3pPr>
            <a:lvl4pPr>
              <a:buClr>
                <a:schemeClr val="tx2"/>
              </a:buClr>
              <a:buFont typeface="Webdings" pitchFamily="18" charset="2"/>
              <a:buChar char=""/>
              <a:defRPr/>
            </a:lvl4pPr>
            <a:lvl5pPr>
              <a:buClr>
                <a:schemeClr val="tx2"/>
              </a:buClr>
              <a:buFont typeface="Webdings" pitchFamily="18" charset="2"/>
              <a:buChar char="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16" name="Picture 15" descr="modelmetrics-centered-dark gray-with cloud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9168062" y="12853861"/>
            <a:ext cx="5620798" cy="1117727"/>
          </a:xfrm>
          <a:prstGeom prst="rect">
            <a:avLst/>
          </a:prstGeom>
        </p:spPr>
      </p:pic>
      <p:pic>
        <p:nvPicPr>
          <p:cNvPr id="17" name="Picture 7" descr="sfdc_lockup_cmyk_white_v6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" y="12108710"/>
            <a:ext cx="3248144" cy="18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1"/>
          <p:cNvGrpSpPr/>
          <p:nvPr userDrawn="1"/>
        </p:nvGrpSpPr>
        <p:grpSpPr>
          <a:xfrm>
            <a:off x="0" y="1716262"/>
            <a:ext cx="24853900" cy="3570517"/>
            <a:chOff x="0" y="842433"/>
            <a:chExt cx="9144000" cy="1752600"/>
          </a:xfrm>
        </p:grpSpPr>
        <p:pic>
          <p:nvPicPr>
            <p:cNvPr id="13" name="Picture 12" descr="Cloud - Green-plain-corner1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7519362" y="846667"/>
              <a:ext cx="1624638" cy="731544"/>
            </a:xfrm>
            <a:prstGeom prst="rect">
              <a:avLst/>
            </a:prstGeom>
          </p:spPr>
        </p:pic>
        <p:pic>
          <p:nvPicPr>
            <p:cNvPr id="14" name="Picture 13" descr="Cloud - Green-plain-corner2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8476642" y="846667"/>
              <a:ext cx="667358" cy="847111"/>
            </a:xfrm>
            <a:prstGeom prst="rect">
              <a:avLst/>
            </a:prstGeom>
          </p:spPr>
        </p:pic>
        <p:sp>
          <p:nvSpPr>
            <p:cNvPr id="15" name="Rectangle 7"/>
            <p:cNvSpPr/>
            <p:nvPr userDrawn="1"/>
          </p:nvSpPr>
          <p:spPr>
            <a:xfrm>
              <a:off x="0" y="842433"/>
              <a:ext cx="9144000" cy="1752600"/>
            </a:xfrm>
            <a:prstGeom prst="rect">
              <a:avLst/>
            </a:prstGeom>
            <a:gradFill flip="none" rotWithShape="1">
              <a:gsLst>
                <a:gs pos="0">
                  <a:srgbClr val="ADD036"/>
                </a:gs>
                <a:gs pos="100000">
                  <a:srgbClr val="AED036">
                    <a:alpha val="74000"/>
                  </a:srgbClr>
                </a:gs>
                <a:gs pos="62000">
                  <a:srgbClr val="ADD036">
                    <a:alpha val="87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9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4043" y="2018119"/>
            <a:ext cx="21125815" cy="2994836"/>
          </a:xfrm>
        </p:spPr>
        <p:txBody>
          <a:bodyPr>
            <a:normAutofit/>
          </a:bodyPr>
          <a:lstStyle>
            <a:lvl1pPr algn="l">
              <a:defRPr sz="87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8085" y="11798230"/>
            <a:ext cx="17397730" cy="1241919"/>
          </a:xfrm>
          <a:prstGeom prst="rect">
            <a:avLst/>
          </a:prstGeom>
        </p:spPr>
        <p:txBody>
          <a:bodyPr lIns="221852" tIns="110926" rIns="221852" bIns="110926"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1109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218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327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437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546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65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764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874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1" name="Picture 10" descr="modelmetrics-centered-dark gray-with cloud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761122" y="7608917"/>
            <a:ext cx="9368007" cy="186287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eg"/><Relationship Id="rId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6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5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.jpg"/>
          <p:cNvPicPr>
            <a:picLocks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350" y="-24607"/>
            <a:ext cx="24899116" cy="14048236"/>
          </a:xfrm>
          <a:prstGeom prst="rect">
            <a:avLst/>
          </a:prstGeom>
        </p:spPr>
      </p:pic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54353" y="530403"/>
            <a:ext cx="22368510" cy="186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vert="horz" wrap="square" lIns="51765" tIns="51765" rIns="134590" bIns="5176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Myriad Pro Bold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809" r:id="rId2"/>
    <p:sldLayoutId id="2147483813" r:id="rId3"/>
  </p:sldLayoutIdLst>
  <p:transition/>
  <p:txStyles>
    <p:titleStyle>
      <a:lvl1pPr marL="30736" algn="l" rtl="0" fontAlgn="base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/>
          <a:ea typeface="+mj-ea"/>
          <a:cs typeface="Arial"/>
          <a:sym typeface="Myriad Pro Bold" charset="0"/>
        </a:defRPr>
      </a:lvl1pPr>
      <a:lvl2pPr marL="30736" algn="l" rtl="0" fontAlgn="base">
        <a:spcBef>
          <a:spcPct val="0"/>
        </a:spcBef>
        <a:spcAft>
          <a:spcPct val="0"/>
        </a:spcAft>
        <a:defRPr sz="6100">
          <a:solidFill>
            <a:schemeClr val="tx1"/>
          </a:solidFill>
          <a:latin typeface="Myriad Pro Bold" charset="0"/>
          <a:ea typeface="ヒラギノ角ゴ ProN W6" charset="0"/>
          <a:cs typeface="ヒラギノ角ゴ ProN W6" charset="0"/>
          <a:sym typeface="Myriad Pro Bold" charset="0"/>
        </a:defRPr>
      </a:lvl2pPr>
      <a:lvl3pPr marL="30736" algn="l" rtl="0" fontAlgn="base">
        <a:spcBef>
          <a:spcPct val="0"/>
        </a:spcBef>
        <a:spcAft>
          <a:spcPct val="0"/>
        </a:spcAft>
        <a:defRPr sz="6100">
          <a:solidFill>
            <a:schemeClr val="tx1"/>
          </a:solidFill>
          <a:latin typeface="Myriad Pro Bold" charset="0"/>
          <a:ea typeface="ヒラギノ角ゴ ProN W6" charset="0"/>
          <a:cs typeface="ヒラギノ角ゴ ProN W6" charset="0"/>
          <a:sym typeface="Myriad Pro Bold" charset="0"/>
        </a:defRPr>
      </a:lvl3pPr>
      <a:lvl4pPr marL="30736" algn="l" rtl="0" fontAlgn="base">
        <a:spcBef>
          <a:spcPct val="0"/>
        </a:spcBef>
        <a:spcAft>
          <a:spcPct val="0"/>
        </a:spcAft>
        <a:defRPr sz="6100">
          <a:solidFill>
            <a:schemeClr val="tx1"/>
          </a:solidFill>
          <a:latin typeface="Myriad Pro Bold" charset="0"/>
          <a:ea typeface="ヒラギノ角ゴ ProN W6" charset="0"/>
          <a:cs typeface="ヒラギノ角ゴ ProN W6" charset="0"/>
          <a:sym typeface="Myriad Pro Bold" charset="0"/>
        </a:defRPr>
      </a:lvl4pPr>
      <a:lvl5pPr marL="30736" algn="l" rtl="0" fontAlgn="base">
        <a:spcBef>
          <a:spcPct val="0"/>
        </a:spcBef>
        <a:spcAft>
          <a:spcPct val="0"/>
        </a:spcAft>
        <a:defRPr sz="6100">
          <a:solidFill>
            <a:schemeClr val="tx1"/>
          </a:solidFill>
          <a:latin typeface="Myriad Pro Bold" charset="0"/>
          <a:ea typeface="ヒラギノ角ゴ ProN W6" charset="0"/>
          <a:cs typeface="ヒラギノ角ゴ ProN W6" charset="0"/>
          <a:sym typeface="Myriad Pro Bold" charset="0"/>
        </a:defRPr>
      </a:lvl5pPr>
      <a:lvl6pPr marL="496623" algn="l" rtl="0" fontAlgn="base">
        <a:spcBef>
          <a:spcPct val="0"/>
        </a:spcBef>
        <a:spcAft>
          <a:spcPct val="0"/>
        </a:spcAft>
        <a:defRPr sz="6100">
          <a:solidFill>
            <a:schemeClr val="tx1"/>
          </a:solidFill>
          <a:latin typeface="Myriad Pro Bold" charset="0"/>
          <a:ea typeface="ヒラギノ角ゴ ProN W6" charset="0"/>
          <a:cs typeface="ヒラギノ角ゴ ProN W6" charset="0"/>
          <a:sym typeface="Myriad Pro Bold" charset="0"/>
        </a:defRPr>
      </a:lvl6pPr>
      <a:lvl7pPr marL="962510" algn="l" rtl="0" fontAlgn="base">
        <a:spcBef>
          <a:spcPct val="0"/>
        </a:spcBef>
        <a:spcAft>
          <a:spcPct val="0"/>
        </a:spcAft>
        <a:defRPr sz="6100">
          <a:solidFill>
            <a:schemeClr val="tx1"/>
          </a:solidFill>
          <a:latin typeface="Myriad Pro Bold" charset="0"/>
          <a:ea typeface="ヒラギノ角ゴ ProN W6" charset="0"/>
          <a:cs typeface="ヒラギノ角ゴ ProN W6" charset="0"/>
          <a:sym typeface="Myriad Pro Bold" charset="0"/>
        </a:defRPr>
      </a:lvl7pPr>
      <a:lvl8pPr marL="1428396" algn="l" rtl="0" fontAlgn="base">
        <a:spcBef>
          <a:spcPct val="0"/>
        </a:spcBef>
        <a:spcAft>
          <a:spcPct val="0"/>
        </a:spcAft>
        <a:defRPr sz="6100">
          <a:solidFill>
            <a:schemeClr val="tx1"/>
          </a:solidFill>
          <a:latin typeface="Myriad Pro Bold" charset="0"/>
          <a:ea typeface="ヒラギノ角ゴ ProN W6" charset="0"/>
          <a:cs typeface="ヒラギノ角ゴ ProN W6" charset="0"/>
          <a:sym typeface="Myriad Pro Bold" charset="0"/>
        </a:defRPr>
      </a:lvl8pPr>
      <a:lvl9pPr marL="1894283" algn="l" rtl="0" fontAlgn="base">
        <a:spcBef>
          <a:spcPct val="0"/>
        </a:spcBef>
        <a:spcAft>
          <a:spcPct val="0"/>
        </a:spcAft>
        <a:defRPr sz="6100">
          <a:solidFill>
            <a:schemeClr val="tx1"/>
          </a:solidFill>
          <a:latin typeface="Myriad Pro Bold" charset="0"/>
          <a:ea typeface="ヒラギノ角ゴ ProN W6" charset="0"/>
          <a:cs typeface="ヒラギノ角ゴ ProN W6" charset="0"/>
          <a:sym typeface="Myriad Pro Bold" charset="0"/>
        </a:defRPr>
      </a:lvl9pPr>
    </p:titleStyle>
    <p:bodyStyle>
      <a:lvl1pPr marL="389857" indent="-349415" algn="l" rtl="0" fontAlgn="base">
        <a:spcBef>
          <a:spcPts val="1529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5900">
          <a:solidFill>
            <a:schemeClr val="tx1"/>
          </a:solidFill>
          <a:latin typeface="+mn-lt"/>
          <a:ea typeface="+mn-ea"/>
          <a:cs typeface="+mn-cs"/>
          <a:sym typeface="Myriad Pro Bold" charset="0"/>
        </a:defRPr>
      </a:lvl1pPr>
      <a:lvl2pPr marL="797508" indent="-291179" algn="l" rtl="0" fontAlgn="base">
        <a:spcBef>
          <a:spcPts val="1427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5300">
          <a:solidFill>
            <a:schemeClr val="tx1"/>
          </a:solidFill>
          <a:latin typeface="+mn-lt"/>
          <a:ea typeface="+mn-ea"/>
          <a:cs typeface="+mn-cs"/>
          <a:sym typeface="Myriad Pro Bold" charset="0"/>
        </a:defRPr>
      </a:lvl2pPr>
      <a:lvl3pPr marL="1205159" indent="-232943" algn="l" rtl="0" fontAlgn="base">
        <a:spcBef>
          <a:spcPts val="1223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4500">
          <a:solidFill>
            <a:schemeClr val="tx1"/>
          </a:solidFill>
          <a:latin typeface="+mn-lt"/>
          <a:ea typeface="+mn-ea"/>
          <a:cs typeface="+mn-cs"/>
          <a:sym typeface="Myriad Pro Bold" charset="0"/>
        </a:defRPr>
      </a:lvl3pPr>
      <a:lvl4pPr marL="1671046" indent="-232943" algn="l" rtl="0" fontAlgn="base">
        <a:spcBef>
          <a:spcPts val="1019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3700">
          <a:solidFill>
            <a:schemeClr val="tx1"/>
          </a:solidFill>
          <a:latin typeface="+mn-lt"/>
          <a:ea typeface="+mn-ea"/>
          <a:cs typeface="+mn-cs"/>
          <a:sym typeface="Myriad Pro Bold" charset="0"/>
        </a:defRPr>
      </a:lvl4pPr>
      <a:lvl5pPr marL="2136933" indent="-232943" algn="l" rtl="0" fontAlgn="base">
        <a:spcBef>
          <a:spcPts val="1019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3700">
          <a:solidFill>
            <a:schemeClr val="tx1"/>
          </a:solidFill>
          <a:latin typeface="+mn-lt"/>
          <a:ea typeface="+mn-ea"/>
          <a:cs typeface="+mn-cs"/>
          <a:sym typeface="Myriad Pro Bold" charset="0"/>
        </a:defRPr>
      </a:lvl5pPr>
      <a:lvl6pPr marL="2602819" indent="-232943" algn="l" rtl="0" fontAlgn="base">
        <a:spcBef>
          <a:spcPts val="1019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3700">
          <a:solidFill>
            <a:schemeClr val="tx1"/>
          </a:solidFill>
          <a:latin typeface="+mn-lt"/>
          <a:ea typeface="+mn-ea"/>
          <a:cs typeface="+mn-cs"/>
          <a:sym typeface="Myriad Pro Bold" charset="0"/>
        </a:defRPr>
      </a:lvl6pPr>
      <a:lvl7pPr marL="3068706" indent="-232943" algn="l" rtl="0" fontAlgn="base">
        <a:spcBef>
          <a:spcPts val="1019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3700">
          <a:solidFill>
            <a:schemeClr val="tx1"/>
          </a:solidFill>
          <a:latin typeface="+mn-lt"/>
          <a:ea typeface="+mn-ea"/>
          <a:cs typeface="+mn-cs"/>
          <a:sym typeface="Myriad Pro Bold" charset="0"/>
        </a:defRPr>
      </a:lvl7pPr>
      <a:lvl8pPr marL="3534593" indent="-232943" algn="l" rtl="0" fontAlgn="base">
        <a:spcBef>
          <a:spcPts val="1019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3700">
          <a:solidFill>
            <a:schemeClr val="tx1"/>
          </a:solidFill>
          <a:latin typeface="+mn-lt"/>
          <a:ea typeface="+mn-ea"/>
          <a:cs typeface="+mn-cs"/>
          <a:sym typeface="Myriad Pro Bold" charset="0"/>
        </a:defRPr>
      </a:lvl8pPr>
      <a:lvl9pPr marL="4000480" indent="-232943" algn="l" rtl="0" fontAlgn="base">
        <a:spcBef>
          <a:spcPts val="1019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3700">
          <a:solidFill>
            <a:schemeClr val="tx1"/>
          </a:solidFill>
          <a:latin typeface="+mn-lt"/>
          <a:ea typeface="+mn-ea"/>
          <a:cs typeface="+mn-cs"/>
          <a:sym typeface="Myriad Pro Bold" charset="0"/>
        </a:defRPr>
      </a:lvl9pPr>
    </p:bodyStyle>
    <p:otherStyle>
      <a:defPPr>
        <a:defRPr lang="en-US"/>
      </a:defPPr>
      <a:lvl1pPr marL="0" algn="l" defTabSz="4658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5887" algn="l" defTabSz="4658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1774" algn="l" defTabSz="4658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7660" algn="l" defTabSz="4658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3547" algn="l" defTabSz="4658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29434" algn="l" defTabSz="4658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5321" algn="l" defTabSz="4658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1208" algn="l" defTabSz="4658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7094" algn="l" defTabSz="4658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tle.jp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-63754" y="-24607"/>
            <a:ext cx="24980492" cy="1404823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25550" y="6299994"/>
            <a:ext cx="22367875" cy="2328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4317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10" r:id="rId2"/>
    <p:sldLayoutId id="2147483811" r:id="rId3"/>
    <p:sldLayoutId id="2147483812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80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/>
          </p:cNvSpPr>
          <p:nvPr/>
        </p:nvSpPr>
        <p:spPr bwMode="auto">
          <a:xfrm>
            <a:off x="49811358" y="10750361"/>
            <a:ext cx="18303862" cy="2147485"/>
          </a:xfrm>
          <a:prstGeom prst="rect">
            <a:avLst/>
          </a:prstGeom>
          <a:noFill/>
          <a:ln>
            <a:noFill/>
          </a:ln>
          <a:effectLst>
            <a:outerShdw blurRad="50800" dist="63500" dir="2700000" algn="ctr" rotWithShape="0">
              <a:schemeClr val="bg2">
                <a:alpha val="36998"/>
              </a:schemeClr>
            </a:outerShdw>
          </a:effectLst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12700" cap="rnd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824" tIns="38824" rIns="116279" bIns="38824"/>
          <a:lstStyle/>
          <a:p>
            <a:pPr marL="37207"/>
            <a:r>
              <a:rPr lang="en-US" sz="7300">
                <a:solidFill>
                  <a:srgbClr val="FFFFFF"/>
                </a:solidFill>
                <a:latin typeface="L VAG Rounded Light" charset="0"/>
                <a:ea typeface="ＭＳ Ｐゴシック" charset="0"/>
                <a:cs typeface="L VAG Rounded Light" charset="0"/>
                <a:sym typeface="L VAG Rounded Light" charset="0"/>
              </a:rPr>
              <a:t>Marc Benioff</a:t>
            </a:r>
          </a:p>
          <a:p>
            <a:pPr marL="37207"/>
            <a:r>
              <a:rPr lang="en-US" sz="7100">
                <a:solidFill>
                  <a:srgbClr val="FFFFFF"/>
                </a:solidFill>
                <a:latin typeface="L VAG Rounded Light" charset="0"/>
                <a:ea typeface="ＭＳ Ｐゴシック" charset="0"/>
                <a:cs typeface="L VAG Rounded Light" charset="0"/>
                <a:sym typeface="L VAG Rounded Light" charset="0"/>
              </a:rPr>
              <a:t>Chairman &amp; CEO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6550" y="5842794"/>
            <a:ext cx="21126450" cy="1624013"/>
          </a:xfrm>
        </p:spPr>
        <p:txBody>
          <a:bodyPr/>
          <a:lstStyle/>
          <a:p>
            <a:r>
              <a:rPr lang="en-US" dirty="0" smtClean="0"/>
              <a:t>Digital Sales Aid Image Asset Specification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349750" y="9500394"/>
            <a:ext cx="328550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</a:t>
            </a:r>
            <a:r>
              <a:rPr lang="en-US" dirty="0" err="1" smtClean="0">
                <a:solidFill>
                  <a:schemeClr val="bg1"/>
                </a:solidFill>
              </a:rPr>
              <a:t>bit.ly/dsachat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 descr="Chatter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9195594"/>
            <a:ext cx="2540000" cy="952500"/>
          </a:xfrm>
          <a:prstGeom prst="rect">
            <a:avLst/>
          </a:prstGeom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Image Asset Locations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708615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</a:rPr>
              <a:t>App Name + App Icon</a:t>
            </a:r>
            <a:endParaRPr lang="en-US" dirty="0">
              <a:latin typeface="Helvetica"/>
            </a:endParaRPr>
          </a:p>
        </p:txBody>
      </p:sp>
      <p:pic>
        <p:nvPicPr>
          <p:cNvPr id="7" name="Picture 6" descr="Screen Shot 2012-10-19 at 10.01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502150" y="3099594"/>
            <a:ext cx="16596689" cy="94241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76183" y="2222062"/>
            <a:ext cx="1177717" cy="8522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1852" tIns="110926" rIns="221852" bIns="110926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30235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</a:rPr>
              <a:t>Main Screen Background and Logos</a:t>
            </a:r>
            <a:endParaRPr lang="en-US" dirty="0">
              <a:latin typeface="Helvetica"/>
            </a:endParaRPr>
          </a:p>
        </p:txBody>
      </p:sp>
      <p:pic>
        <p:nvPicPr>
          <p:cNvPr id="6" name="Picture 5" descr="Screen Shot 2012-10-19 at 10.00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2328598"/>
            <a:ext cx="24853900" cy="116429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67203" y="4992027"/>
            <a:ext cx="15878881" cy="8287764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txBody>
          <a:bodyPr wrap="square" lIns="221852" tIns="110926" rIns="221852" bIns="110926" rtlCol="0">
            <a:spAutoFit/>
          </a:bodyPr>
          <a:lstStyle/>
          <a:p>
            <a:pPr algn="ctr"/>
            <a:endParaRPr lang="en-US" sz="13100" dirty="0" smtClean="0">
              <a:solidFill>
                <a:srgbClr val="FFFF00"/>
              </a:solidFill>
              <a:latin typeface="Helvetica"/>
              <a:cs typeface="Helvetica"/>
            </a:endParaRPr>
          </a:p>
          <a:p>
            <a:pPr algn="ctr"/>
            <a:r>
              <a:rPr lang="en-US" sz="13100" dirty="0" smtClean="0">
                <a:solidFill>
                  <a:srgbClr val="FFFF00"/>
                </a:solidFill>
                <a:latin typeface="Helvetica"/>
                <a:cs typeface="Helvetica"/>
              </a:rPr>
              <a:t>Main</a:t>
            </a:r>
          </a:p>
          <a:p>
            <a:pPr algn="ctr"/>
            <a:r>
              <a:rPr lang="en-US" sz="13100" dirty="0" smtClean="0">
                <a:solidFill>
                  <a:srgbClr val="FFFF00"/>
                </a:solidFill>
                <a:latin typeface="Helvetica"/>
                <a:cs typeface="Helvetica"/>
              </a:rPr>
              <a:t>Background</a:t>
            </a:r>
            <a:endParaRPr lang="en-US" sz="13100" dirty="0">
              <a:solidFill>
                <a:srgbClr val="FFFF00"/>
              </a:solidFill>
              <a:latin typeface="Helvetica"/>
              <a:cs typeface="Helvetica"/>
            </a:endParaRPr>
          </a:p>
          <a:p>
            <a:pPr algn="ctr"/>
            <a:endParaRPr lang="en-US" sz="13100" dirty="0" smtClean="0">
              <a:solidFill>
                <a:srgbClr val="FFFF00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83448" y="12005218"/>
            <a:ext cx="4905805" cy="747239"/>
          </a:xfrm>
          <a:prstGeom prst="rect">
            <a:avLst/>
          </a:prstGeom>
          <a:solidFill>
            <a:srgbClr val="FFFF00"/>
          </a:solidFill>
          <a:ln w="38100" cmpd="sng">
            <a:solidFill>
              <a:srgbClr val="FFFF00"/>
            </a:solidFill>
          </a:ln>
        </p:spPr>
        <p:txBody>
          <a:bodyPr wrap="square" lIns="221852" tIns="110926" rIns="221852" bIns="110926" rtlCol="0">
            <a:spAutoFit/>
          </a:bodyPr>
          <a:lstStyle/>
          <a:p>
            <a:r>
              <a:rPr lang="en-US" sz="3400" dirty="0" smtClean="0">
                <a:latin typeface="Helvetica"/>
                <a:cs typeface="Helvetica"/>
              </a:rPr>
              <a:t>Bottom Menu Logo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7204" y="4334543"/>
            <a:ext cx="15878878" cy="747239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txBody>
          <a:bodyPr wrap="square" lIns="221852" tIns="110926" rIns="221852" bIns="110926" rtlCol="0">
            <a:spAutoFit/>
          </a:bodyPr>
          <a:lstStyle/>
          <a:p>
            <a:pPr algn="ctr"/>
            <a:r>
              <a:rPr lang="en-US" sz="3400" dirty="0" smtClean="0">
                <a:solidFill>
                  <a:srgbClr val="FFFF00"/>
                </a:solidFill>
                <a:latin typeface="Helvetica"/>
                <a:cs typeface="Helvetica"/>
              </a:rPr>
              <a:t>Title Bar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75326" y="3932745"/>
            <a:ext cx="4905805" cy="747239"/>
          </a:xfrm>
          <a:prstGeom prst="rect">
            <a:avLst/>
          </a:prstGeom>
          <a:solidFill>
            <a:srgbClr val="FFFF00"/>
          </a:solidFill>
          <a:ln w="38100" cmpd="sng">
            <a:solidFill>
              <a:srgbClr val="FFFF00"/>
            </a:solidFill>
          </a:ln>
        </p:spPr>
        <p:txBody>
          <a:bodyPr wrap="square" lIns="221852" tIns="110926" rIns="221852" bIns="110926" rtlCol="0">
            <a:spAutoFit/>
          </a:bodyPr>
          <a:lstStyle/>
          <a:p>
            <a:r>
              <a:rPr lang="en-US" sz="3400" dirty="0" smtClean="0">
                <a:latin typeface="Helvetica"/>
                <a:cs typeface="Helvetica"/>
              </a:rPr>
              <a:t>Top Menu Logo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04942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/>
              </a:rPr>
              <a:t>Category Background and Subcategory Icons</a:t>
            </a:r>
            <a:endParaRPr lang="en-US" dirty="0"/>
          </a:p>
        </p:txBody>
      </p:sp>
      <p:pic>
        <p:nvPicPr>
          <p:cNvPr id="4" name="Picture 3" descr="Screen Shot 2012-10-19 at 10.44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2328598"/>
            <a:ext cx="24853900" cy="11642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7203" y="4992027"/>
            <a:ext cx="12751839" cy="8256987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txBody>
          <a:bodyPr wrap="square" lIns="221852" tIns="110926" rIns="221852" bIns="110926" rtlCol="0">
            <a:spAutoFit/>
          </a:bodyPr>
          <a:lstStyle/>
          <a:p>
            <a:endParaRPr lang="en-US" sz="8700" dirty="0" smtClean="0">
              <a:solidFill>
                <a:srgbClr val="FFFF00"/>
              </a:solidFill>
              <a:latin typeface="Helvetica"/>
              <a:cs typeface="Helvetica"/>
            </a:endParaRPr>
          </a:p>
          <a:p>
            <a:r>
              <a:rPr lang="en-US" sz="8700" dirty="0" smtClean="0">
                <a:solidFill>
                  <a:srgbClr val="FFFF00"/>
                </a:solidFill>
                <a:latin typeface="Helvetica"/>
                <a:cs typeface="Helvetica"/>
              </a:rPr>
              <a:t>Category Background</a:t>
            </a:r>
            <a:endParaRPr lang="en-US" sz="8700" dirty="0">
              <a:solidFill>
                <a:srgbClr val="FFFF00"/>
              </a:solidFill>
              <a:latin typeface="Helvetica"/>
              <a:cs typeface="Helvetica"/>
            </a:endParaRPr>
          </a:p>
          <a:p>
            <a:pPr algn="ctr"/>
            <a:endParaRPr lang="en-US" sz="8700" dirty="0" smtClean="0">
              <a:solidFill>
                <a:srgbClr val="FFFF00"/>
              </a:solidFill>
              <a:latin typeface="Helvetica"/>
              <a:cs typeface="Helvetica"/>
            </a:endParaRPr>
          </a:p>
          <a:p>
            <a:pPr algn="ctr"/>
            <a:endParaRPr lang="en-US" sz="8700" dirty="0">
              <a:solidFill>
                <a:srgbClr val="FFFF00"/>
              </a:solidFill>
              <a:latin typeface="Helvetica"/>
              <a:cs typeface="Helvetica"/>
            </a:endParaRPr>
          </a:p>
          <a:p>
            <a:pPr algn="ctr"/>
            <a:endParaRPr lang="en-US" sz="8700" dirty="0" smtClean="0">
              <a:solidFill>
                <a:srgbClr val="FFFF00"/>
              </a:solidFill>
              <a:latin typeface="Helvetica"/>
              <a:cs typeface="Helvetica"/>
            </a:endParaRPr>
          </a:p>
          <a:p>
            <a:pPr algn="ctr"/>
            <a:endParaRPr lang="en-US" sz="8700" dirty="0">
              <a:solidFill>
                <a:srgbClr val="FFFF00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300265" y="7652414"/>
            <a:ext cx="3005210" cy="1701346"/>
          </a:xfrm>
          <a:prstGeom prst="rect">
            <a:avLst/>
          </a:prstGeom>
          <a:solidFill>
            <a:srgbClr val="FFFF00"/>
          </a:solidFill>
          <a:ln w="38100" cmpd="sng">
            <a:solidFill>
              <a:srgbClr val="FFFF00"/>
            </a:solidFill>
          </a:ln>
        </p:spPr>
        <p:txBody>
          <a:bodyPr wrap="square" lIns="221852" tIns="110926" rIns="221852" bIns="110926" rtlCol="0">
            <a:spAutoFit/>
          </a:bodyPr>
          <a:lstStyle/>
          <a:p>
            <a:pPr algn="ctr"/>
            <a:r>
              <a:rPr lang="en-US" sz="3200" dirty="0" smtClean="0">
                <a:latin typeface="Helvetica"/>
                <a:cs typeface="Helvetica"/>
              </a:rPr>
              <a:t>Subcategory</a:t>
            </a:r>
          </a:p>
          <a:p>
            <a:pPr algn="ctr"/>
            <a:r>
              <a:rPr lang="en-US" sz="3200" dirty="0" smtClean="0">
                <a:latin typeface="Helvetica"/>
                <a:cs typeface="Helvetica"/>
              </a:rPr>
              <a:t>Gallery </a:t>
            </a:r>
          </a:p>
          <a:p>
            <a:pPr algn="ctr"/>
            <a:r>
              <a:rPr lang="en-US" sz="3200" dirty="0" smtClean="0">
                <a:latin typeface="Helvetica"/>
                <a:cs typeface="Helvetica"/>
              </a:rPr>
              <a:t>Icon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93655" y="4298015"/>
            <a:ext cx="3118920" cy="747239"/>
          </a:xfrm>
          <a:prstGeom prst="rect">
            <a:avLst/>
          </a:prstGeom>
          <a:solidFill>
            <a:srgbClr val="FFFF00"/>
          </a:solidFill>
          <a:ln w="38100" cmpd="sng">
            <a:solidFill>
              <a:srgbClr val="FFFF00"/>
            </a:solidFill>
          </a:ln>
        </p:spPr>
        <p:txBody>
          <a:bodyPr wrap="square" lIns="221852" tIns="110926" rIns="221852" bIns="110926" rtlCol="0">
            <a:spAutoFit/>
          </a:bodyPr>
          <a:lstStyle/>
          <a:p>
            <a:r>
              <a:rPr lang="en-US" sz="3400" dirty="0" smtClean="0">
                <a:latin typeface="Helvetica"/>
                <a:cs typeface="Helvetica"/>
              </a:rPr>
              <a:t>Main Button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74496" y="9119583"/>
            <a:ext cx="8382100" cy="747239"/>
          </a:xfrm>
          <a:prstGeom prst="rect">
            <a:avLst/>
          </a:prstGeom>
          <a:solidFill>
            <a:srgbClr val="FFFF00"/>
          </a:solidFill>
          <a:ln w="38100" cmpd="sng">
            <a:solidFill>
              <a:srgbClr val="FFFF00"/>
            </a:solidFill>
          </a:ln>
        </p:spPr>
        <p:txBody>
          <a:bodyPr wrap="square" lIns="221852" tIns="110926" rIns="221852" bIns="110926" rtlCol="0">
            <a:spAutoFit/>
          </a:bodyPr>
          <a:lstStyle/>
          <a:p>
            <a:r>
              <a:rPr lang="en-US" sz="3400" dirty="0" smtClean="0">
                <a:latin typeface="Helvetica"/>
                <a:cs typeface="Helvetica"/>
              </a:rPr>
              <a:t>Content List Bar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676183" y="2222062"/>
            <a:ext cx="1177717" cy="8522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1852" tIns="110926" rIns="221852" bIns="110926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11250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</a:rPr>
              <a:t>Configurable Colors (partial list)</a:t>
            </a:r>
            <a:endParaRPr lang="en-US" dirty="0">
              <a:latin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 Title Bar</a:t>
            </a:r>
          </a:p>
          <a:p>
            <a:r>
              <a:rPr lang="en-US" dirty="0" smtClean="0"/>
              <a:t>App Title Text</a:t>
            </a:r>
            <a:endParaRPr lang="en-US" dirty="0"/>
          </a:p>
          <a:p>
            <a:r>
              <a:rPr lang="en-US" dirty="0"/>
              <a:t>Main </a:t>
            </a:r>
            <a:r>
              <a:rPr lang="en-US" dirty="0" smtClean="0"/>
              <a:t>Button</a:t>
            </a:r>
          </a:p>
          <a:p>
            <a:r>
              <a:rPr lang="en-US" dirty="0" smtClean="0"/>
              <a:t>Main Button Text</a:t>
            </a:r>
            <a:endParaRPr lang="en-US" dirty="0"/>
          </a:p>
          <a:p>
            <a:r>
              <a:rPr lang="en-US" dirty="0" smtClean="0"/>
              <a:t>Category Title</a:t>
            </a:r>
          </a:p>
          <a:p>
            <a:r>
              <a:rPr lang="en-US" dirty="0" smtClean="0"/>
              <a:t>Content List Bar Background</a:t>
            </a:r>
          </a:p>
          <a:p>
            <a:r>
              <a:rPr lang="en-US" dirty="0" smtClean="0"/>
              <a:t>Content List Bar Selected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69845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Salesforce</a:t>
            </a:r>
            <a:r>
              <a:rPr lang="en-US" dirty="0" smtClean="0"/>
              <a:t> DSA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81106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Helvetica"/>
              </a:rPr>
              <a:t>Salesforce</a:t>
            </a:r>
            <a:r>
              <a:rPr lang="en-US" dirty="0" smtClean="0">
                <a:latin typeface="Helvetica"/>
              </a:rPr>
              <a:t> DSA App Package</a:t>
            </a:r>
            <a:endParaRPr lang="en-US" dirty="0">
              <a:latin typeface="Helvetica"/>
            </a:endParaRPr>
          </a:p>
        </p:txBody>
      </p:sp>
      <p:pic>
        <p:nvPicPr>
          <p:cNvPr id="4" name="Picture 3" descr="Screen Shot 2012-10-19 at 11.25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2161183"/>
            <a:ext cx="24853900" cy="1181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17068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</a:rPr>
              <a:t>DSA Configuration: Colors Tab</a:t>
            </a:r>
          </a:p>
        </p:txBody>
      </p:sp>
      <p:pic>
        <p:nvPicPr>
          <p:cNvPr id="4" name="Picture 3" descr="Screen Shot 2012-10-19 at 11.12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2328598"/>
            <a:ext cx="24853900" cy="116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368472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</a:rPr>
              <a:t>DSA Configuration: </a:t>
            </a:r>
            <a:r>
              <a:rPr lang="en-US" dirty="0" smtClean="0">
                <a:latin typeface="Helvetica"/>
              </a:rPr>
              <a:t>Brand </a:t>
            </a:r>
            <a:r>
              <a:rPr lang="en-US" dirty="0">
                <a:latin typeface="Helvetica"/>
              </a:rPr>
              <a:t>Tab</a:t>
            </a:r>
          </a:p>
        </p:txBody>
      </p:sp>
      <p:pic>
        <p:nvPicPr>
          <p:cNvPr id="4" name="Picture 3" descr="bra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2328598"/>
            <a:ext cx="24853900" cy="116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50009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</a:rPr>
              <a:t>DSA Configuration: </a:t>
            </a:r>
            <a:r>
              <a:rPr lang="en-US" dirty="0" smtClean="0">
                <a:latin typeface="Helvetica"/>
              </a:rPr>
              <a:t>Buttons Tab</a:t>
            </a:r>
            <a:endParaRPr lang="en-US" dirty="0">
              <a:latin typeface="Helvetica"/>
            </a:endParaRPr>
          </a:p>
        </p:txBody>
      </p:sp>
      <p:pic>
        <p:nvPicPr>
          <p:cNvPr id="5" name="Picture 4" descr="butt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2328598"/>
            <a:ext cx="24853900" cy="116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29283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</a:rPr>
              <a:t>Contents</a:t>
            </a:r>
            <a:endParaRPr lang="en-US" sz="4400" dirty="0">
              <a:latin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77950" y="2718594"/>
            <a:ext cx="22369463" cy="9004300"/>
          </a:xfrm>
          <a:prstGeom prst="rect">
            <a:avLst/>
          </a:prstGeom>
        </p:spPr>
        <p:txBody>
          <a:bodyPr/>
          <a:lstStyle/>
          <a:p>
            <a:pPr marL="924382" indent="-924382">
              <a:lnSpc>
                <a:spcPct val="90000"/>
              </a:lnSpc>
              <a:spcAft>
                <a:spcPts val="728"/>
              </a:spcAft>
              <a:buFont typeface="Webdings" charset="2"/>
              <a:buChar char=""/>
            </a:pPr>
            <a:r>
              <a:rPr lang="en-US" dirty="0" smtClean="0">
                <a:ea typeface="ＭＳ Ｐゴシック" charset="-128"/>
              </a:rPr>
              <a:t>Image Asset Specifications</a:t>
            </a:r>
          </a:p>
          <a:p>
            <a:pPr marL="0" indent="0">
              <a:lnSpc>
                <a:spcPct val="90000"/>
              </a:lnSpc>
              <a:spcAft>
                <a:spcPts val="728"/>
              </a:spcAft>
              <a:buNone/>
            </a:pPr>
            <a:endParaRPr lang="en-US" dirty="0" smtClean="0">
              <a:ea typeface="ＭＳ Ｐゴシック" charset="-128"/>
            </a:endParaRPr>
          </a:p>
          <a:p>
            <a:pPr marL="924382" indent="-924382">
              <a:lnSpc>
                <a:spcPct val="90000"/>
              </a:lnSpc>
              <a:spcAft>
                <a:spcPts val="728"/>
              </a:spcAft>
              <a:buFont typeface="Webdings" charset="2"/>
              <a:buChar char=""/>
            </a:pPr>
            <a:r>
              <a:rPr lang="en-US" dirty="0" smtClean="0">
                <a:ea typeface="ＭＳ Ｐゴシック" charset="-128"/>
              </a:rPr>
              <a:t>DSA App Screens</a:t>
            </a:r>
          </a:p>
          <a:p>
            <a:pPr marL="924382" indent="-924382">
              <a:lnSpc>
                <a:spcPct val="90000"/>
              </a:lnSpc>
              <a:spcAft>
                <a:spcPts val="728"/>
              </a:spcAft>
              <a:buFont typeface="Webdings" charset="2"/>
              <a:buChar char=""/>
            </a:pPr>
            <a:endParaRPr lang="en-US" dirty="0">
              <a:ea typeface="ＭＳ Ｐゴシック" charset="-128"/>
            </a:endParaRPr>
          </a:p>
          <a:p>
            <a:pPr marL="924382" indent="-924382">
              <a:lnSpc>
                <a:spcPct val="90000"/>
              </a:lnSpc>
              <a:spcAft>
                <a:spcPts val="728"/>
              </a:spcAft>
              <a:buFont typeface="Webdings" charset="2"/>
              <a:buChar char=""/>
            </a:pPr>
            <a:r>
              <a:rPr lang="en-US" dirty="0" smtClean="0">
                <a:ea typeface="ＭＳ Ｐゴシック" charset="-128"/>
              </a:rPr>
              <a:t>DSA </a:t>
            </a:r>
            <a:r>
              <a:rPr lang="en-US" dirty="0" err="1" smtClean="0">
                <a:ea typeface="ＭＳ Ｐゴシック" charset="-128"/>
              </a:rPr>
              <a:t>Salesforce</a:t>
            </a:r>
            <a:r>
              <a:rPr lang="en-US" dirty="0" smtClean="0">
                <a:ea typeface="ＭＳ Ｐゴシック" charset="-128"/>
              </a:rPr>
              <a:t> Configuration Screens</a:t>
            </a:r>
            <a:endParaRPr lang="en-US" dirty="0">
              <a:ea typeface="ＭＳ Ｐゴシック" charset="-12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/>
              </a:rPr>
              <a:t>DSA Configuration: </a:t>
            </a:r>
            <a:r>
              <a:rPr lang="en-US" dirty="0" smtClean="0">
                <a:latin typeface="Helvetica"/>
              </a:rPr>
              <a:t>Settings Tab</a:t>
            </a:r>
            <a:endParaRPr lang="en-US" dirty="0">
              <a:latin typeface="Helvetica"/>
            </a:endParaRPr>
          </a:p>
        </p:txBody>
      </p:sp>
      <p:pic>
        <p:nvPicPr>
          <p:cNvPr id="6" name="Picture 5" descr="Screen Shot 2012-10-19 at 12.49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2328598"/>
            <a:ext cx="24853900" cy="116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35808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</a:rPr>
              <a:t>DSA Configuration: Category Tab</a:t>
            </a:r>
          </a:p>
        </p:txBody>
      </p:sp>
      <p:pic>
        <p:nvPicPr>
          <p:cNvPr id="6" name="Picture 5" descr="cat_landsca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2328598"/>
            <a:ext cx="24853900" cy="116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31942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</a:rPr>
              <a:t>DSA </a:t>
            </a:r>
            <a:r>
              <a:rPr lang="en-US" dirty="0" smtClean="0">
                <a:latin typeface="Helvetica"/>
              </a:rPr>
              <a:t>Configuration: </a:t>
            </a:r>
            <a:r>
              <a:rPr lang="en-US" dirty="0">
                <a:latin typeface="Helvetica"/>
              </a:rPr>
              <a:t>Category </a:t>
            </a:r>
            <a:r>
              <a:rPr lang="en-US" dirty="0" smtClean="0">
                <a:latin typeface="Helvetica"/>
              </a:rPr>
              <a:t>Tab</a:t>
            </a:r>
            <a:endParaRPr lang="en-US" dirty="0">
              <a:latin typeface="Helvetica"/>
            </a:endParaRPr>
          </a:p>
        </p:txBody>
      </p:sp>
      <p:pic>
        <p:nvPicPr>
          <p:cNvPr id="4" name="Picture 3" descr="c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2328598"/>
            <a:ext cx="24853900" cy="116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1136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/>
              </a:rPr>
              <a:t>DSA Configuration: Category Tab</a:t>
            </a:r>
          </a:p>
        </p:txBody>
      </p:sp>
      <p:pic>
        <p:nvPicPr>
          <p:cNvPr id="5" name="Picture 4" descr="cat_portra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2328598"/>
            <a:ext cx="24853900" cy="116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57263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750" y="5004594"/>
            <a:ext cx="22368510" cy="1862878"/>
          </a:xfrm>
        </p:spPr>
        <p:txBody>
          <a:bodyPr>
            <a:noAutofit/>
          </a:bodyPr>
          <a:lstStyle/>
          <a:p>
            <a:r>
              <a:rPr lang="en-US" sz="11500" dirty="0" smtClean="0"/>
              <a:t>Thank You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2020545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Checklist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52385870"/>
              </p:ext>
            </p:extLst>
          </p:nvPr>
        </p:nvGraphicFramePr>
        <p:xfrm>
          <a:off x="1242695" y="2639079"/>
          <a:ext cx="22161394" cy="99799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7178"/>
                <a:gridCol w="5612771"/>
                <a:gridCol w="6300787"/>
                <a:gridCol w="5250658"/>
              </a:tblGrid>
              <a:tr h="1338833">
                <a:tc>
                  <a:txBody>
                    <a:bodyPr/>
                    <a:lstStyle/>
                    <a:p>
                      <a:pPr algn="ctr"/>
                      <a:r>
                        <a:rPr lang="en-US" sz="29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APP IMAGES</a:t>
                      </a:r>
                    </a:p>
                    <a:p>
                      <a:pPr algn="ctr"/>
                      <a:r>
                        <a:rPr lang="en-US" sz="29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(in</a:t>
                      </a:r>
                      <a:r>
                        <a:rPr lang="en-US" sz="2900" b="0" i="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 app build)</a:t>
                      </a:r>
                      <a:endParaRPr lang="en-US" sz="2900" b="0" i="0" dirty="0">
                        <a:solidFill>
                          <a:schemeClr val="bg2">
                            <a:lumMod val="75000"/>
                          </a:schemeClr>
                        </a:solidFill>
                        <a:latin typeface="+mn-lt"/>
                        <a:cs typeface="Helvetica"/>
                      </a:endParaRPr>
                    </a:p>
                  </a:txBody>
                  <a:tcPr marL="180191" marR="180191" marT="90036" marB="90036">
                    <a:lnL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MAIN SCREEN</a:t>
                      </a:r>
                    </a:p>
                    <a:p>
                      <a:pPr algn="ctr"/>
                      <a:r>
                        <a:rPr lang="en-US" sz="29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(in </a:t>
                      </a:r>
                      <a:r>
                        <a:rPr lang="en-US" sz="2900" b="0" i="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Salesforce</a:t>
                      </a:r>
                      <a:r>
                        <a:rPr lang="en-US" sz="29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 DSA</a:t>
                      </a:r>
                      <a:r>
                        <a:rPr lang="en-US" sz="2900" b="0" i="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 </a:t>
                      </a:r>
                      <a:r>
                        <a:rPr lang="en-US" sz="2900" b="0" i="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config</a:t>
                      </a:r>
                      <a:r>
                        <a:rPr lang="en-US" sz="29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)</a:t>
                      </a:r>
                      <a:endParaRPr lang="en-US" sz="2900" b="0" i="0" dirty="0">
                        <a:solidFill>
                          <a:schemeClr val="bg2">
                            <a:lumMod val="75000"/>
                          </a:schemeClr>
                        </a:solidFill>
                        <a:latin typeface="+mn-lt"/>
                        <a:cs typeface="Helvetica"/>
                      </a:endParaRPr>
                    </a:p>
                  </a:txBody>
                  <a:tcPr marL="180191" marR="180191" marT="90036" marB="90036">
                    <a:lnL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CATEGORY BACKGROUND</a:t>
                      </a:r>
                    </a:p>
                    <a:p>
                      <a:pPr algn="ctr"/>
                      <a:r>
                        <a:rPr lang="en-US" sz="2900" b="0" i="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(in </a:t>
                      </a:r>
                      <a:r>
                        <a:rPr lang="en-US" sz="2900" b="0" i="0" baseline="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Salesforce</a:t>
                      </a:r>
                      <a:r>
                        <a:rPr lang="en-US" sz="2900" b="0" i="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 DSA </a:t>
                      </a:r>
                      <a:r>
                        <a:rPr lang="en-US" sz="2900" b="0" i="0" baseline="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config</a:t>
                      </a:r>
                      <a:r>
                        <a:rPr lang="en-US" sz="2900" b="0" i="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)</a:t>
                      </a:r>
                    </a:p>
                  </a:txBody>
                  <a:tcPr marL="180191" marR="180191" marT="90036" marB="90036">
                    <a:lnL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SUBCATEGORY ICON</a:t>
                      </a:r>
                    </a:p>
                  </a:txBody>
                  <a:tcPr marL="180191" marR="180191" marT="90036" marB="90036">
                    <a:lnL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518556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App Initialization</a:t>
                      </a:r>
                    </a:p>
                    <a:p>
                      <a:pPr algn="ctr"/>
                      <a:r>
                        <a:rPr lang="en-US" sz="2200" b="0" i="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iPad3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2048 x 1496 landscape</a:t>
                      </a:r>
                    </a:p>
                    <a:p>
                      <a:pPr algn="ctr"/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1536 x 2008 </a:t>
                      </a:r>
                      <a:r>
                        <a:rPr lang="en-US" sz="2200" b="0" i="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portrait</a:t>
                      </a:r>
                    </a:p>
                    <a:p>
                      <a:pPr algn="ctr"/>
                      <a:r>
                        <a:rPr lang="en-US" sz="2200" b="0" i="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iPad2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1024 x 748 landscape</a:t>
                      </a:r>
                    </a:p>
                    <a:p>
                      <a:pPr algn="ctr"/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768 x 1004 portrait</a:t>
                      </a:r>
                    </a:p>
                  </a:txBody>
                  <a:tcPr marL="180191" marR="180191" marT="90036" marB="90036">
                    <a:lnL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Background</a:t>
                      </a:r>
                    </a:p>
                    <a:p>
                      <a:pPr algn="ctr"/>
                      <a:r>
                        <a:rPr lang="en-US" sz="2200" b="0" i="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iPad3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2048 x 1224 landscape</a:t>
                      </a:r>
                    </a:p>
                    <a:p>
                      <a:pPr algn="ctr"/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1536 x 1736 </a:t>
                      </a:r>
                      <a:r>
                        <a:rPr lang="en-US" sz="2200" b="0" i="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portrait</a:t>
                      </a:r>
                    </a:p>
                    <a:p>
                      <a:pPr algn="ctr"/>
                      <a:r>
                        <a:rPr lang="en-US" sz="2200" b="0" i="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iPad2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1024 x 612 landscape</a:t>
                      </a:r>
                    </a:p>
                    <a:p>
                      <a:pPr algn="ctr"/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768 x 868 portrait</a:t>
                      </a:r>
                    </a:p>
                    <a:p>
                      <a:pPr algn="ctr"/>
                      <a:endParaRPr lang="en-US" sz="2200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+mn-lt"/>
                        <a:cs typeface="Helvetica"/>
                      </a:endParaRPr>
                    </a:p>
                    <a:p>
                      <a:pPr algn="ctr"/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Buttons</a:t>
                      </a:r>
                      <a:b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</a:br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Large Enough</a:t>
                      </a:r>
                      <a:r>
                        <a:rPr lang="en-US" sz="2200" b="0" i="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 to cover the Text</a:t>
                      </a:r>
                      <a:endParaRPr lang="en-US" sz="2200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+mn-lt"/>
                        <a:cs typeface="Helvetica"/>
                      </a:endParaRPr>
                    </a:p>
                  </a:txBody>
                  <a:tcPr marL="180191" marR="180191" marT="90036" marB="90036">
                    <a:lnL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iPad3</a:t>
                      </a:r>
                    </a:p>
                    <a:p>
                      <a:pPr algn="ctr"/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1624 x 1224 landscape</a:t>
                      </a:r>
                    </a:p>
                    <a:p>
                      <a:pPr algn="ctr"/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1536 x 1246 portrait</a:t>
                      </a:r>
                    </a:p>
                    <a:p>
                      <a:pPr algn="ctr"/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iPad2</a:t>
                      </a:r>
                    </a:p>
                    <a:p>
                      <a:pPr algn="ctr"/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812 x 612 landscape</a:t>
                      </a:r>
                    </a:p>
                    <a:p>
                      <a:pPr algn="ctr"/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768 x 623 portrait</a:t>
                      </a:r>
                    </a:p>
                  </a:txBody>
                  <a:tcPr marL="180191" marR="180191" marT="90036" marB="90036">
                    <a:lnL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272 x 272 iPad3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136 x 136 iPad2</a:t>
                      </a:r>
                    </a:p>
                    <a:p>
                      <a:endParaRPr lang="en-US" sz="2200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+mn-lt"/>
                        <a:cs typeface="Helvetica"/>
                      </a:endParaRPr>
                    </a:p>
                  </a:txBody>
                  <a:tcPr marL="180191" marR="180191" marT="90036" marB="90036">
                    <a:lnL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73608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Bottom Menu Logo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300 x 58 iPad3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150 x 29 iPad2</a:t>
                      </a:r>
                    </a:p>
                  </a:txBody>
                  <a:tcPr marL="180191" marR="180191" marT="90036" marB="90036">
                    <a:lnL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Top Menu Logo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300 x 58 iPad3</a:t>
                      </a:r>
                    </a:p>
                    <a:p>
                      <a:pPr algn="ctr"/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150 x 29 </a:t>
                      </a:r>
                      <a:endParaRPr lang="en-US" sz="2200" b="0" i="0" dirty="0">
                        <a:solidFill>
                          <a:schemeClr val="bg2">
                            <a:lumMod val="75000"/>
                          </a:schemeClr>
                        </a:solidFill>
                        <a:latin typeface="+mn-lt"/>
                        <a:cs typeface="Helvetica"/>
                      </a:endParaRPr>
                    </a:p>
                  </a:txBody>
                  <a:tcPr marL="180191" marR="180191" marT="90036" marB="90036">
                    <a:lnL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Per category.</a:t>
                      </a:r>
                    </a:p>
                  </a:txBody>
                  <a:tcPr marL="180191" marR="180191" marT="90036" marB="90036">
                    <a:lnL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Per subcategory</a:t>
                      </a:r>
                    </a:p>
                  </a:txBody>
                  <a:tcPr marL="180191" marR="180191" marT="90036" marB="90036">
                    <a:lnL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73608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App Icon</a:t>
                      </a:r>
                    </a:p>
                    <a:p>
                      <a:pPr algn="ctr"/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144 x 144 iPad3</a:t>
                      </a:r>
                    </a:p>
                    <a:p>
                      <a:pPr algn="ctr"/>
                      <a:r>
                        <a:rPr lang="en-US" sz="2200" b="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cs typeface="Helvetica"/>
                        </a:rPr>
                        <a:t>72 x 72 iPad2</a:t>
                      </a:r>
                    </a:p>
                  </a:txBody>
                  <a:tcPr marL="180191" marR="180191" marT="90036" marB="90036">
                    <a:lnL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3800" b="0" i="0" dirty="0">
                        <a:solidFill>
                          <a:schemeClr val="bg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80191" marR="180191" marT="90036" marB="90036">
                    <a:lnL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rgbClr val="008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rgbClr val="008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470">
                <a:tc>
                  <a:txBody>
                    <a:bodyPr/>
                    <a:lstStyle/>
                    <a:p>
                      <a:endParaRPr lang="en-US" sz="3800" b="0" i="0" dirty="0">
                        <a:solidFill>
                          <a:schemeClr val="bg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80191" marR="180191" marT="90036" marB="90036">
                    <a:lnL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rgbClr val="008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solidFill>
                          <a:srgbClr val="008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43" y="2846066"/>
            <a:ext cx="19710523" cy="93488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DSA App on </a:t>
            </a:r>
            <a:r>
              <a:rPr lang="en-US" dirty="0" err="1" smtClean="0"/>
              <a:t>iPad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270304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</a:rPr>
              <a:t>App Name + App Icon</a:t>
            </a:r>
            <a:endParaRPr lang="en-US" dirty="0">
              <a:latin typeface="Helvetica"/>
            </a:endParaRPr>
          </a:p>
        </p:txBody>
      </p:sp>
      <p:pic>
        <p:nvPicPr>
          <p:cNvPr id="7" name="Picture 6" descr="Screen Shot 2012-10-19 at 10.01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282950" y="2489994"/>
            <a:ext cx="18514899" cy="1075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72647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</a:rPr>
              <a:t>Main Screen Background and Logos</a:t>
            </a:r>
            <a:endParaRPr lang="en-US" dirty="0">
              <a:latin typeface="Helvetica"/>
            </a:endParaRPr>
          </a:p>
        </p:txBody>
      </p:sp>
      <p:pic>
        <p:nvPicPr>
          <p:cNvPr id="6" name="Picture 5" descr="Screen Shot 2012-10-19 at 10.00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273550" y="2794794"/>
            <a:ext cx="16383000" cy="98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43734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/>
              </a:rPr>
              <a:t>Category Background and Subcategory Icons</a:t>
            </a:r>
            <a:endParaRPr lang="en-US" dirty="0">
              <a:latin typeface="Helvetica"/>
            </a:endParaRPr>
          </a:p>
        </p:txBody>
      </p:sp>
      <p:pic>
        <p:nvPicPr>
          <p:cNvPr id="4" name="Picture 3" descr="Screen Shot 2012-10-19 at 10.44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197350" y="2794794"/>
            <a:ext cx="16846550" cy="98387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676183" y="2222062"/>
            <a:ext cx="1177717" cy="8522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1852" tIns="110926" rIns="221852" bIns="110926"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87196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</a:rPr>
              <a:t>Content Item Viewer</a:t>
            </a:r>
            <a:endParaRPr lang="en-US" dirty="0">
              <a:latin typeface="Helvetica"/>
            </a:endParaRPr>
          </a:p>
        </p:txBody>
      </p:sp>
      <p:pic>
        <p:nvPicPr>
          <p:cNvPr id="4" name="Picture 3" descr="Screen Shot 2012-10-19 at 11.19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349750" y="2566194"/>
            <a:ext cx="16694150" cy="101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25950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ogo on right copy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4F81BD"/>
      </a:accent1>
      <a:accent2>
        <a:srgbClr val="333399"/>
      </a:accent2>
      <a:accent3>
        <a:srgbClr val="FFFFFF"/>
      </a:accent3>
      <a:accent4>
        <a:srgbClr val="000000"/>
      </a:accent4>
      <a:accent5>
        <a:srgbClr val="B2C1DB"/>
      </a:accent5>
      <a:accent6>
        <a:srgbClr val="2D2D8A"/>
      </a:accent6>
      <a:hlink>
        <a:srgbClr val="009999"/>
      </a:hlink>
      <a:folHlink>
        <a:srgbClr val="99CC00"/>
      </a:folHlink>
    </a:clrScheme>
    <a:fontScheme name="logo on right copy">
      <a:majorFont>
        <a:latin typeface="Myriad Pro Bold"/>
        <a:ea typeface="ヒラギノ角ゴ ProN W6"/>
        <a:cs typeface="ヒラギノ角ゴ ProN W6"/>
      </a:majorFont>
      <a:minorFont>
        <a:latin typeface="Myriad Pro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F81B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:a="http://schemas.openxmlformats.org/drawingml/2006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Myriad Pro" charset="0"/>
            <a:ea typeface="ヒラギノ角ゴ ProN W3" charset="0"/>
            <a:cs typeface="ヒラギノ角ゴ ProN W3" charset="0"/>
            <a:sym typeface="Myriad Pr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F81B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:a="http://schemas.openxmlformats.org/drawingml/2006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Myriad Pro" charset="0"/>
            <a:ea typeface="ヒラギノ角ゴ ProN W3" charset="0"/>
            <a:cs typeface="ヒラギノ角ゴ ProN W3" charset="0"/>
            <a:sym typeface="Myriad Pro" charset="0"/>
          </a:defRPr>
        </a:defPPr>
      </a:lstStyle>
    </a:lnDef>
  </a:objectDefaults>
  <a:extraClrSchemeLst>
    <a:extraClrScheme>
      <a:clrScheme name="logo on right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3427</TotalTime>
  <Pages>0</Pages>
  <Words>298</Words>
  <Characters>0</Characters>
  <Application>Microsoft Macintosh PowerPoint</Application>
  <PresentationFormat>Custom</PresentationFormat>
  <Lines>0</Lines>
  <Paragraphs>96</Paragraphs>
  <Slides>24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logo on right copy</vt:lpstr>
      <vt:lpstr>Custom Design</vt:lpstr>
      <vt:lpstr>Digital Sales Aid Image Asset Specification</vt:lpstr>
      <vt:lpstr>Contents</vt:lpstr>
      <vt:lpstr>Graphical Checklist</vt:lpstr>
      <vt:lpstr>Content Hierarchy</vt:lpstr>
      <vt:lpstr>DSA App on iPad</vt:lpstr>
      <vt:lpstr>App Name + App Icon</vt:lpstr>
      <vt:lpstr>Main Screen Background and Logos</vt:lpstr>
      <vt:lpstr>Category Background and Subcategory Icons</vt:lpstr>
      <vt:lpstr>Content Item Viewer</vt:lpstr>
      <vt:lpstr>Image Asset Locations</vt:lpstr>
      <vt:lpstr>App Name + App Icon</vt:lpstr>
      <vt:lpstr>Main Screen Background and Logos</vt:lpstr>
      <vt:lpstr>Category Background and Subcategory Icons</vt:lpstr>
      <vt:lpstr>Configurable Colors (partial list)</vt:lpstr>
      <vt:lpstr>Salesforce DSA Configuration</vt:lpstr>
      <vt:lpstr>Salesforce DSA App Package</vt:lpstr>
      <vt:lpstr>DSA Configuration: Colors Tab</vt:lpstr>
      <vt:lpstr>DSA Configuration: Brand Tab</vt:lpstr>
      <vt:lpstr>DSA Configuration: Buttons Tab</vt:lpstr>
      <vt:lpstr>DSA Configuration: Settings Tab</vt:lpstr>
      <vt:lpstr>DSA Configuration: Category Tab</vt:lpstr>
      <vt:lpstr>DSA Configuration: Category Tab</vt:lpstr>
      <vt:lpstr>DSA Configuration: Category Tab</vt:lpstr>
      <vt:lpstr>Thank You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Dreamforce 12  Template</dc:title>
  <dc:subject/>
  <dc:creator>Colin Fleming</dc:creator>
  <cp:keywords/>
  <dc:description/>
  <cp:lastModifiedBy>Tom Gersic</cp:lastModifiedBy>
  <cp:revision>109</cp:revision>
  <dcterms:created xsi:type="dcterms:W3CDTF">2013-02-27T17:52:09Z</dcterms:created>
  <dcterms:modified xsi:type="dcterms:W3CDTF">2013-02-27T18:00:03Z</dcterms:modified>
  <cp:category/>
</cp:coreProperties>
</file>